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297498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02483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11935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303331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217981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46703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741781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666249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830235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631895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133550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63427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743968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853832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238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04230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103974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059811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101873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a29c60f46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a29c60f46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420955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a29c60f46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a29c60f460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598065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a29c60f460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a29c60f460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505007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a29c60f460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a29c60f460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3529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794190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a29c60f460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a29c60f460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694476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a29c60f460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a29c60f460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7181687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a29c60f460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a29c60f460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719808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a29c60f460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a29c60f460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227388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a29c60f460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a29c60f460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7396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84030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804909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426293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606825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073576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76821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6B7C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8000"/>
              <a:buFont typeface="Calibri"/>
              <a:buNone/>
              <a:defRPr sz="8000">
                <a:solidFill>
                  <a:srgbClr val="FEFEFE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ME"/>
              <a:t>‹#›</a:t>
            </a:fld>
            <a:endParaRPr/>
          </a:p>
        </p:txBody>
      </p:sp>
      <p:cxnSp>
        <p:nvCxnSpPr>
          <p:cNvPr id="22" name="Google Shape;22;p2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FEFEFE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1"/>
          <p:cNvSpPr txBox="1">
            <a:spLocks noGrp="1"/>
          </p:cNvSpPr>
          <p:nvPr>
            <p:ph type="body" idx="1"/>
          </p:nvPr>
        </p:nvSpPr>
        <p:spPr>
          <a:xfrm rot="5400000">
            <a:off x="4114800" y="-1171786"/>
            <a:ext cx="4023360" cy="100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1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1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M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2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6B7C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12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2"/>
          <p:cNvSpPr txBox="1">
            <a:spLocks noGrp="1"/>
          </p:cNvSpPr>
          <p:nvPr>
            <p:ph type="title"/>
          </p:nvPr>
        </p:nvSpPr>
        <p:spPr>
          <a:xfrm rot="5400000">
            <a:off x="7159401" y="1977801"/>
            <a:ext cx="575989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2"/>
          <p:cNvSpPr txBox="1">
            <a:spLocks noGrp="1"/>
          </p:cNvSpPr>
          <p:nvPr>
            <p:ph type="body" idx="1"/>
          </p:nvPr>
        </p:nvSpPr>
        <p:spPr>
          <a:xfrm rot="5400000">
            <a:off x="1825401" y="-574899"/>
            <a:ext cx="575989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3" name="Google Shape;93;p12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2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M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M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6B7C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4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8000"/>
              <a:buFont typeface="Calibri"/>
              <a:buNone/>
              <a:defRPr sz="8000" b="0">
                <a:solidFill>
                  <a:srgbClr val="FEFEFE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ME"/>
              <a:t>‹#›</a:t>
            </a:fld>
            <a:endParaRPr/>
          </a:p>
        </p:txBody>
      </p:sp>
      <p:cxnSp>
        <p:nvCxnSpPr>
          <p:cNvPr id="37" name="Google Shape;37;p4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FEFEFE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1097278" y="1845734"/>
            <a:ext cx="4937760" cy="4023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M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rgbClr val="DEE0B0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2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body" idx="3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rgbClr val="DEE0B0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body" idx="4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6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6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M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M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6B7C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M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/>
          <p:nvPr/>
        </p:nvSpPr>
        <p:spPr>
          <a:xfrm>
            <a:off x="0" y="0"/>
            <a:ext cx="4050791" cy="6858000"/>
          </a:xfrm>
          <a:prstGeom prst="rect">
            <a:avLst/>
          </a:prstGeom>
          <a:solidFill>
            <a:srgbClr val="6B7C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9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body" idx="1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body" idx="2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dt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ftr" idx="11"/>
          </p:nvPr>
        </p:nvSpPr>
        <p:spPr>
          <a:xfrm>
            <a:off x="4800600" y="6459785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5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05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05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05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05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05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05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05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05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M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0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0"/>
          <p:cNvSpPr txBox="1"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 b="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0"/>
          <p:cNvSpPr>
            <a:spLocks noGrp="1"/>
          </p:cNvSpPr>
          <p:nvPr>
            <p:ph type="pic" idx="2"/>
          </p:nvPr>
        </p:nvSpPr>
        <p:spPr>
          <a:xfrm>
            <a:off x="15" y="0"/>
            <a:ext cx="12191985" cy="4915076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457200" tIns="457200" rIns="0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Calibri"/>
              <a:buNone/>
              <a:defRPr sz="28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Calibri"/>
              <a:buNone/>
              <a:defRPr sz="24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3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10"/>
          <p:cNvSpPr txBox="1">
            <a:spLocks noGrp="1"/>
          </p:cNvSpPr>
          <p:nvPr>
            <p:ph type="body" idx="1"/>
          </p:nvPr>
        </p:nvSpPr>
        <p:spPr>
          <a:xfrm>
            <a:off x="1097280" y="5907024"/>
            <a:ext cx="10113264" cy="59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9" name="Google Shape;79;p10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0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0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5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05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05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05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05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05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05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05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05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M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3F3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B7C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7;p1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  <a:defRPr sz="48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Calibri"/>
              <a:buChar char=" "/>
              <a:defRPr sz="20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3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ME"/>
              <a:t>‹#›</a:t>
            </a:fld>
            <a:endParaRPr/>
          </a:p>
        </p:txBody>
      </p:sp>
      <p:cxnSp>
        <p:nvCxnSpPr>
          <p:cNvPr id="13" name="Google Shape;13;p1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w="9525" cap="flat" cmpd="sng">
            <a:solidFill>
              <a:srgbClr val="FEFEFE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3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8000"/>
              <a:buFont typeface="Calibri"/>
              <a:buNone/>
            </a:pPr>
            <a:r>
              <a:rPr lang="sr-Latn-ME" dirty="0"/>
              <a:t>Teorija Složenosti Algoritama - 01</a:t>
            </a:r>
            <a:endParaRPr dirty="0"/>
          </a:p>
        </p:txBody>
      </p:sp>
      <p:sp>
        <p:nvSpPr>
          <p:cNvPr id="101" name="Google Shape;101;p13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sr-Latn-ME"/>
              <a:t>ALEKSANDAR PLAMENAC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endParaRPr/>
          </a:p>
        </p:txBody>
      </p:sp>
      <p:sp>
        <p:nvSpPr>
          <p:cNvPr id="155" name="Google Shape;155;p22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Memorijska reprezentacija</a:t>
            </a:r>
            <a:endParaRPr/>
          </a:p>
          <a:p>
            <a:pPr marL="384048" lvl="1" indent="-18288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</a:pPr>
            <a:r>
              <a:rPr lang="sr-Latn-ME"/>
              <a:t>Sekvencijalna reprezentacija</a:t>
            </a:r>
            <a:endParaRPr/>
          </a:p>
          <a:p>
            <a:pPr marL="384048" lvl="1" indent="-18288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◦"/>
            </a:pPr>
            <a:r>
              <a:rPr lang="sr-Latn-ME"/>
              <a:t>Ulančana reprezentacija</a:t>
            </a:r>
            <a:endParaRPr/>
          </a:p>
          <a:p>
            <a:pPr marL="91440" lvl="0" indent="-1270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Uobičajene strukture</a:t>
            </a:r>
            <a:endParaRPr/>
          </a:p>
          <a:p>
            <a:pPr marL="384048" lvl="1" indent="-18288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</a:pPr>
            <a:r>
              <a:rPr lang="sr-Latn-ME"/>
              <a:t>Lista</a:t>
            </a:r>
            <a:endParaRPr/>
          </a:p>
          <a:p>
            <a:pPr marL="384048" lvl="1" indent="-18288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◦"/>
            </a:pPr>
            <a:r>
              <a:rPr lang="sr-Latn-ME"/>
              <a:t>Stek</a:t>
            </a:r>
            <a:endParaRPr/>
          </a:p>
          <a:p>
            <a:pPr marL="384048" lvl="1" indent="-18288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◦"/>
            </a:pPr>
            <a:r>
              <a:rPr lang="sr-Latn-ME"/>
              <a:t>Red</a:t>
            </a:r>
            <a:endParaRPr/>
          </a:p>
          <a:p>
            <a:pPr marL="384048" lvl="1" indent="-18288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◦"/>
            </a:pPr>
            <a:r>
              <a:rPr lang="sr-Latn-ME"/>
              <a:t>Grafovi</a:t>
            </a:r>
            <a:endParaRPr/>
          </a:p>
          <a:p>
            <a:pPr marL="384048" lvl="1" indent="-18288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◦"/>
            </a:pPr>
            <a:r>
              <a:rPr lang="sr-Latn-ME"/>
              <a:t>Stabla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3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r>
              <a:rPr lang="sr-Latn-ME"/>
              <a:t>„Zavadi pa vladaj“</a:t>
            </a:r>
            <a:endParaRPr/>
          </a:p>
        </p:txBody>
      </p:sp>
      <p:sp>
        <p:nvSpPr>
          <p:cNvPr id="161" name="Google Shape;161;p23"/>
          <p:cNvSpPr txBox="1">
            <a:spLocks noGrp="1"/>
          </p:cNvSpPr>
          <p:nvPr>
            <p:ph type="body" idx="1"/>
          </p:nvPr>
        </p:nvSpPr>
        <p:spPr>
          <a:xfrm>
            <a:off x="1097280" y="184815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  <p:sp>
        <p:nvSpPr>
          <p:cNvPr id="162" name="Google Shape;162;p23"/>
          <p:cNvSpPr/>
          <p:nvPr/>
        </p:nvSpPr>
        <p:spPr>
          <a:xfrm>
            <a:off x="4528457" y="2098766"/>
            <a:ext cx="931817" cy="600891"/>
          </a:xfrm>
          <a:prstGeom prst="rect">
            <a:avLst/>
          </a:prstGeom>
          <a:solidFill>
            <a:schemeClr val="accent1"/>
          </a:solidFill>
          <a:ln w="15875" cap="flat" cmpd="sng">
            <a:solidFill>
              <a:srgbClr val="6B766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ME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endParaRPr/>
          </a:p>
        </p:txBody>
      </p:sp>
      <p:sp>
        <p:nvSpPr>
          <p:cNvPr id="163" name="Google Shape;163;p23"/>
          <p:cNvSpPr/>
          <p:nvPr/>
        </p:nvSpPr>
        <p:spPr>
          <a:xfrm>
            <a:off x="3487784" y="3256524"/>
            <a:ext cx="457200" cy="348826"/>
          </a:xfrm>
          <a:prstGeom prst="rect">
            <a:avLst/>
          </a:prstGeom>
          <a:solidFill>
            <a:schemeClr val="accent1"/>
          </a:solidFill>
          <a:ln w="15875" cap="flat" cmpd="sng">
            <a:solidFill>
              <a:srgbClr val="6B766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ME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P1</a:t>
            </a:r>
            <a:endParaRPr/>
          </a:p>
        </p:txBody>
      </p:sp>
      <p:sp>
        <p:nvSpPr>
          <p:cNvPr id="164" name="Google Shape;164;p23"/>
          <p:cNvSpPr/>
          <p:nvPr/>
        </p:nvSpPr>
        <p:spPr>
          <a:xfrm>
            <a:off x="4149634" y="3256524"/>
            <a:ext cx="448492" cy="348826"/>
          </a:xfrm>
          <a:prstGeom prst="rect">
            <a:avLst/>
          </a:prstGeom>
          <a:solidFill>
            <a:schemeClr val="accent1"/>
          </a:solidFill>
          <a:ln w="15875" cap="flat" cmpd="sng">
            <a:solidFill>
              <a:srgbClr val="6B766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ME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P2</a:t>
            </a:r>
            <a:endParaRPr/>
          </a:p>
        </p:txBody>
      </p:sp>
      <p:sp>
        <p:nvSpPr>
          <p:cNvPr id="165" name="Google Shape;165;p23"/>
          <p:cNvSpPr/>
          <p:nvPr/>
        </p:nvSpPr>
        <p:spPr>
          <a:xfrm>
            <a:off x="5913122" y="3256524"/>
            <a:ext cx="422366" cy="343988"/>
          </a:xfrm>
          <a:prstGeom prst="rect">
            <a:avLst/>
          </a:prstGeom>
          <a:solidFill>
            <a:schemeClr val="accent1"/>
          </a:solidFill>
          <a:ln w="15875" cap="flat" cmpd="sng">
            <a:solidFill>
              <a:srgbClr val="6B766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ME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Pn</a:t>
            </a:r>
            <a:endParaRPr/>
          </a:p>
        </p:txBody>
      </p:sp>
      <p:cxnSp>
        <p:nvCxnSpPr>
          <p:cNvPr id="166" name="Google Shape;166;p23"/>
          <p:cNvCxnSpPr/>
          <p:nvPr/>
        </p:nvCxnSpPr>
        <p:spPr>
          <a:xfrm flipH="1">
            <a:off x="3849189" y="2786743"/>
            <a:ext cx="679268" cy="391886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7" name="Google Shape;167;p23"/>
          <p:cNvCxnSpPr/>
          <p:nvPr/>
        </p:nvCxnSpPr>
        <p:spPr>
          <a:xfrm flipH="1">
            <a:off x="4441371" y="2786743"/>
            <a:ext cx="426720" cy="339392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8" name="Google Shape;168;p23"/>
          <p:cNvCxnSpPr/>
          <p:nvPr/>
        </p:nvCxnSpPr>
        <p:spPr>
          <a:xfrm flipH="1">
            <a:off x="4994365" y="2839237"/>
            <a:ext cx="78378" cy="373984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9" name="Google Shape;169;p23"/>
          <p:cNvCxnSpPr/>
          <p:nvPr/>
        </p:nvCxnSpPr>
        <p:spPr>
          <a:xfrm>
            <a:off x="5238206" y="2804403"/>
            <a:ext cx="95793" cy="408818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0" name="Google Shape;170;p23"/>
          <p:cNvCxnSpPr/>
          <p:nvPr/>
        </p:nvCxnSpPr>
        <p:spPr>
          <a:xfrm>
            <a:off x="5499462" y="2769811"/>
            <a:ext cx="509452" cy="408818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1" name="Google Shape;171;p23"/>
          <p:cNvSpPr/>
          <p:nvPr/>
        </p:nvSpPr>
        <p:spPr>
          <a:xfrm>
            <a:off x="3335383" y="4075611"/>
            <a:ext cx="609601" cy="487680"/>
          </a:xfrm>
          <a:prstGeom prst="ellipse">
            <a:avLst/>
          </a:prstGeom>
          <a:solidFill>
            <a:schemeClr val="accent1"/>
          </a:solidFill>
          <a:ln w="15875" cap="flat" cmpd="sng">
            <a:solidFill>
              <a:srgbClr val="6B766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ME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R1</a:t>
            </a: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23"/>
          <p:cNvSpPr/>
          <p:nvPr/>
        </p:nvSpPr>
        <p:spPr>
          <a:xfrm>
            <a:off x="4149634" y="4062428"/>
            <a:ext cx="609601" cy="487680"/>
          </a:xfrm>
          <a:prstGeom prst="ellipse">
            <a:avLst/>
          </a:prstGeom>
          <a:solidFill>
            <a:schemeClr val="accent1"/>
          </a:solidFill>
          <a:ln w="15875" cap="flat" cmpd="sng">
            <a:solidFill>
              <a:srgbClr val="6B766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ME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R2</a:t>
            </a: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23"/>
          <p:cNvSpPr/>
          <p:nvPr/>
        </p:nvSpPr>
        <p:spPr>
          <a:xfrm>
            <a:off x="5904415" y="4102708"/>
            <a:ext cx="609601" cy="487680"/>
          </a:xfrm>
          <a:prstGeom prst="ellipse">
            <a:avLst/>
          </a:prstGeom>
          <a:solidFill>
            <a:schemeClr val="accent1"/>
          </a:solidFill>
          <a:ln w="15875" cap="flat" cmpd="sng">
            <a:solidFill>
              <a:srgbClr val="6B766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ME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Rn</a:t>
            </a: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4" name="Google Shape;174;p23"/>
          <p:cNvCxnSpPr/>
          <p:nvPr/>
        </p:nvCxnSpPr>
        <p:spPr>
          <a:xfrm flipH="1">
            <a:off x="3635829" y="3683245"/>
            <a:ext cx="80555" cy="353178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5" name="Google Shape;175;p23"/>
          <p:cNvCxnSpPr/>
          <p:nvPr/>
        </p:nvCxnSpPr>
        <p:spPr>
          <a:xfrm>
            <a:off x="4373880" y="3713724"/>
            <a:ext cx="23950" cy="278674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6" name="Google Shape;176;p23"/>
          <p:cNvCxnSpPr/>
          <p:nvPr/>
        </p:nvCxnSpPr>
        <p:spPr>
          <a:xfrm flipH="1">
            <a:off x="6008914" y="3655667"/>
            <a:ext cx="115391" cy="406761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7" name="Google Shape;177;p23"/>
          <p:cNvSpPr/>
          <p:nvPr/>
        </p:nvSpPr>
        <p:spPr>
          <a:xfrm>
            <a:off x="4465321" y="4848196"/>
            <a:ext cx="994953" cy="740229"/>
          </a:xfrm>
          <a:prstGeom prst="ellipse">
            <a:avLst/>
          </a:prstGeom>
          <a:solidFill>
            <a:schemeClr val="accent1"/>
          </a:solidFill>
          <a:ln w="15875" cap="flat" cmpd="sng">
            <a:solidFill>
              <a:srgbClr val="6B766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ME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8" name="Google Shape;178;p23"/>
          <p:cNvCxnSpPr/>
          <p:nvPr/>
        </p:nvCxnSpPr>
        <p:spPr>
          <a:xfrm>
            <a:off x="3721828" y="4590388"/>
            <a:ext cx="536663" cy="425752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9" name="Google Shape;179;p23"/>
          <p:cNvCxnSpPr/>
          <p:nvPr/>
        </p:nvCxnSpPr>
        <p:spPr>
          <a:xfrm>
            <a:off x="4598127" y="4590388"/>
            <a:ext cx="56604" cy="212876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0" name="Google Shape;180;p23"/>
          <p:cNvCxnSpPr/>
          <p:nvPr/>
        </p:nvCxnSpPr>
        <p:spPr>
          <a:xfrm flipH="1">
            <a:off x="5460274" y="4658124"/>
            <a:ext cx="566059" cy="328383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1" name="Google Shape;181;p23"/>
          <p:cNvSpPr txBox="1"/>
          <p:nvPr/>
        </p:nvSpPr>
        <p:spPr>
          <a:xfrm>
            <a:off x="7236550" y="2527404"/>
            <a:ext cx="3282373" cy="276999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1111" t="-4442" r="-2039" b="-3555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ME" sz="1800" b="0" i="0" u="none" strike="noStrike" cap="none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4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r>
              <a:rPr lang="sr-Latn-ME"/>
              <a:t>„Zavadi pa vladaj“</a:t>
            </a:r>
            <a:endParaRPr/>
          </a:p>
        </p:txBody>
      </p:sp>
      <p:sp>
        <p:nvSpPr>
          <p:cNvPr id="187" name="Google Shape;187;p24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605" t="-2272" r="-1211"/>
            </a:stretch>
          </a:blipFill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 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5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endParaRPr/>
          </a:p>
        </p:txBody>
      </p:sp>
      <p:sp>
        <p:nvSpPr>
          <p:cNvPr id="193" name="Google Shape;193;p25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Algoritmi sortiranja</a:t>
            </a:r>
            <a:endParaRPr/>
          </a:p>
          <a:p>
            <a:pPr marL="384048" lvl="1" indent="-18288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</a:pPr>
            <a:r>
              <a:rPr lang="sr-Latn-ME"/>
              <a:t>Bubble sort</a:t>
            </a:r>
            <a:endParaRPr/>
          </a:p>
          <a:p>
            <a:pPr marL="384048" lvl="1" indent="-18288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◦"/>
            </a:pPr>
            <a:r>
              <a:rPr lang="sr-Latn-ME"/>
              <a:t>Metod umetanja </a:t>
            </a:r>
            <a:endParaRPr/>
          </a:p>
          <a:p>
            <a:pPr marL="384048" lvl="1" indent="-18288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◦"/>
            </a:pPr>
            <a:r>
              <a:rPr lang="sr-Latn-ME"/>
              <a:t>Metod selekcije</a:t>
            </a:r>
            <a:endParaRPr/>
          </a:p>
          <a:p>
            <a:pPr marL="384048" lvl="1" indent="-18288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◦"/>
            </a:pPr>
            <a:r>
              <a:rPr lang="sr-Latn-ME"/>
              <a:t>Heapsort</a:t>
            </a:r>
            <a:endParaRPr/>
          </a:p>
          <a:p>
            <a:pPr marL="384048" lvl="1" indent="-18288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◦"/>
            </a:pPr>
            <a:r>
              <a:rPr lang="sr-Latn-ME"/>
              <a:t>Quicksort</a:t>
            </a:r>
            <a:endParaRPr/>
          </a:p>
          <a:p>
            <a:pPr marL="384048" lvl="1" indent="-18288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◦"/>
            </a:pPr>
            <a:r>
              <a:rPr lang="sr-Latn-ME"/>
              <a:t>Mergesort</a:t>
            </a:r>
            <a:endParaRPr/>
          </a:p>
          <a:p>
            <a:pPr marL="384048" lvl="1" indent="-68579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6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r>
              <a:rPr lang="sr-Latn-ME"/>
              <a:t>Problem sortiranja</a:t>
            </a:r>
            <a:endParaRPr/>
          </a:p>
        </p:txBody>
      </p:sp>
      <p:sp>
        <p:nvSpPr>
          <p:cNvPr id="199" name="Google Shape;199;p26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605" t="-1666"/>
            </a:stretch>
          </a:blipFill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 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7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r>
              <a:rPr lang="sr-Latn-ME"/>
              <a:t>Bubble sort</a:t>
            </a:r>
            <a:endParaRPr/>
          </a:p>
        </p:txBody>
      </p:sp>
      <p:sp>
        <p:nvSpPr>
          <p:cNvPr id="205" name="Google Shape;205;p27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U pseudokodu: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r>
              <a:rPr lang="sr-Latn-ME"/>
              <a:t> </a:t>
            </a:r>
            <a:r>
              <a:rPr lang="sr-Latn-ME">
                <a:latin typeface="Courier New"/>
                <a:ea typeface="Courier New"/>
                <a:cs typeface="Courier New"/>
                <a:sym typeface="Courier New"/>
              </a:rPr>
              <a:t>for i = 1 to n-1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r>
              <a:rPr lang="sr-Latn-ME">
                <a:latin typeface="Courier New"/>
                <a:ea typeface="Courier New"/>
                <a:cs typeface="Courier New"/>
                <a:sym typeface="Courier New"/>
              </a:rPr>
              <a:t> 	for j = i + 1 to n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r>
              <a:rPr lang="sr-Latn-ME">
                <a:latin typeface="Courier New"/>
                <a:ea typeface="Courier New"/>
                <a:cs typeface="Courier New"/>
                <a:sym typeface="Courier New"/>
              </a:rPr>
              <a:t>     		if a</a:t>
            </a:r>
            <a:r>
              <a:rPr lang="sr-Latn-ME" baseline="-250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sr-Latn-ME">
                <a:latin typeface="Courier New"/>
                <a:ea typeface="Courier New"/>
                <a:cs typeface="Courier New"/>
                <a:sym typeface="Courier New"/>
              </a:rPr>
              <a:t> &gt; a</a:t>
            </a:r>
            <a:r>
              <a:rPr lang="sr-Latn-ME" baseline="-25000">
                <a:latin typeface="Courier New"/>
                <a:ea typeface="Courier New"/>
                <a:cs typeface="Courier New"/>
                <a:sym typeface="Courier New"/>
              </a:rPr>
              <a:t>j</a:t>
            </a:r>
            <a:endParaRPr baseline="-2500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r>
              <a:rPr lang="sr-Latn-ME">
                <a:latin typeface="Courier New"/>
                <a:ea typeface="Courier New"/>
                <a:cs typeface="Courier New"/>
                <a:sym typeface="Courier New"/>
              </a:rPr>
              <a:t>			a</a:t>
            </a:r>
            <a:r>
              <a:rPr lang="sr-Latn-ME" baseline="-250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sr-Latn-ME">
                <a:latin typeface="Courier New"/>
                <a:ea typeface="Courier New"/>
                <a:cs typeface="Courier New"/>
                <a:sym typeface="Courier New"/>
              </a:rPr>
              <a:t> &lt;-&gt; a</a:t>
            </a:r>
            <a:r>
              <a:rPr lang="sr-Latn-ME" baseline="-25000">
                <a:latin typeface="Courier New"/>
                <a:ea typeface="Courier New"/>
                <a:cs typeface="Courier New"/>
                <a:sym typeface="Courier New"/>
              </a:rPr>
              <a:t>j</a:t>
            </a:r>
            <a:r>
              <a:rPr lang="sr-Latn-ME">
                <a:latin typeface="Courier New"/>
                <a:ea typeface="Courier New"/>
                <a:cs typeface="Courier New"/>
                <a:sym typeface="Courier New"/>
              </a:rPr>
              <a:t> 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8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r>
              <a:rPr lang="sr-Latn-ME"/>
              <a:t>Bubble sort</a:t>
            </a:r>
            <a:endParaRPr/>
          </a:p>
        </p:txBody>
      </p:sp>
      <p:sp>
        <p:nvSpPr>
          <p:cNvPr id="211" name="Google Shape;211;p28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U pseudokodu: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r>
              <a:rPr lang="sr-Latn-ME"/>
              <a:t> </a:t>
            </a:r>
            <a:r>
              <a:rPr lang="sr-Latn-ME">
                <a:latin typeface="Courier New"/>
                <a:ea typeface="Courier New"/>
                <a:cs typeface="Courier New"/>
                <a:sym typeface="Courier New"/>
              </a:rPr>
              <a:t>for i = 1 to n-1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r>
              <a:rPr lang="sr-Latn-ME">
                <a:latin typeface="Courier New"/>
                <a:ea typeface="Courier New"/>
                <a:cs typeface="Courier New"/>
                <a:sym typeface="Courier New"/>
              </a:rPr>
              <a:t> 	for j = i + 1 to n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r>
              <a:rPr lang="sr-Latn-ME">
                <a:latin typeface="Courier New"/>
                <a:ea typeface="Courier New"/>
                <a:cs typeface="Courier New"/>
                <a:sym typeface="Courier New"/>
              </a:rPr>
              <a:t>     		if a</a:t>
            </a:r>
            <a:r>
              <a:rPr lang="sr-Latn-ME" baseline="-250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sr-Latn-ME">
                <a:latin typeface="Courier New"/>
                <a:ea typeface="Courier New"/>
                <a:cs typeface="Courier New"/>
                <a:sym typeface="Courier New"/>
              </a:rPr>
              <a:t> &gt; a</a:t>
            </a:r>
            <a:r>
              <a:rPr lang="sr-Latn-ME" baseline="-25000">
                <a:latin typeface="Courier New"/>
                <a:ea typeface="Courier New"/>
                <a:cs typeface="Courier New"/>
                <a:sym typeface="Courier New"/>
              </a:rPr>
              <a:t>j</a:t>
            </a:r>
            <a:endParaRPr baseline="-2500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r>
              <a:rPr lang="sr-Latn-ME">
                <a:latin typeface="Courier New"/>
                <a:ea typeface="Courier New"/>
                <a:cs typeface="Courier New"/>
                <a:sym typeface="Courier New"/>
              </a:rPr>
              <a:t>			a</a:t>
            </a:r>
            <a:r>
              <a:rPr lang="sr-Latn-ME" baseline="-250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sr-Latn-ME">
                <a:latin typeface="Courier New"/>
                <a:ea typeface="Courier New"/>
                <a:cs typeface="Courier New"/>
                <a:sym typeface="Courier New"/>
              </a:rPr>
              <a:t> &lt;-&gt; a</a:t>
            </a:r>
            <a:r>
              <a:rPr lang="sr-Latn-ME" baseline="-25000">
                <a:latin typeface="Courier New"/>
                <a:ea typeface="Courier New"/>
                <a:cs typeface="Courier New"/>
                <a:sym typeface="Courier New"/>
              </a:rPr>
              <a:t>j</a:t>
            </a:r>
            <a:r>
              <a:rPr lang="sr-Latn-ME">
                <a:latin typeface="Courier New"/>
                <a:ea typeface="Courier New"/>
                <a:cs typeface="Courier New"/>
                <a:sym typeface="Courier New"/>
              </a:rPr>
              <a:t> 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12" name="Google Shape;212;p28"/>
          <p:cNvSpPr txBox="1"/>
          <p:nvPr/>
        </p:nvSpPr>
        <p:spPr>
          <a:xfrm>
            <a:off x="6126480" y="2185367"/>
            <a:ext cx="5386251" cy="2844048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904" t="-1070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ME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9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r>
              <a:rPr lang="sr-Latn-ME"/>
              <a:t>Metod umetanja</a:t>
            </a:r>
            <a:endParaRPr/>
          </a:p>
        </p:txBody>
      </p:sp>
      <p:sp>
        <p:nvSpPr>
          <p:cNvPr id="218" name="Google Shape;218;p29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U početku se uređeni dio sastoji samo od prvog elementa niza, a u neuređeni spadaju svi ostali elementi</a:t>
            </a:r>
            <a:endParaRPr/>
          </a:p>
          <a:p>
            <a:pPr marL="91440" lvl="0" indent="-1270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Neka se poslije i-1 koraka u uređenom dijelu nalaze elementi ai,..,ai-1. Tada se u korajku i uzima prvi element iz neuređenog dijela niza, i ubacuje na mjesto koje mu po neopadajućem poretku odgovara u uređenom dijelu, i ovaj dio se povećava za jedan element</a:t>
            </a:r>
            <a:endParaRPr/>
          </a:p>
          <a:p>
            <a:pPr marL="91440" lvl="0" indent="-1270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Insertion sort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0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r>
              <a:rPr lang="sr-Latn-ME"/>
              <a:t>Metod umetanja</a:t>
            </a:r>
            <a:endParaRPr/>
          </a:p>
        </p:txBody>
      </p:sp>
      <p:sp>
        <p:nvSpPr>
          <p:cNvPr id="224" name="Google Shape;224;p30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605" t="-1666"/>
            </a:stretch>
          </a:blipFill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 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1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r>
              <a:rPr lang="sr-Latn-ME"/>
              <a:t>Metod selekcije	</a:t>
            </a:r>
            <a:endParaRPr/>
          </a:p>
        </p:txBody>
      </p:sp>
      <p:sp>
        <p:nvSpPr>
          <p:cNvPr id="230" name="Google Shape;230;p31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Selection sort</a:t>
            </a:r>
            <a:endParaRPr/>
          </a:p>
          <a:p>
            <a:pPr marL="91440" lvl="0" indent="-1270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Opet, niz posmatramo iz dva dijela, uređenog i neuređenog. </a:t>
            </a:r>
            <a:endParaRPr/>
          </a:p>
          <a:p>
            <a:pPr marL="91440" lvl="0" indent="-1270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Fokus je na to kako biramo element iz neuređenog u uređeni dio. </a:t>
            </a:r>
            <a:endParaRPr/>
          </a:p>
          <a:p>
            <a:pPr marL="91440" lvl="0" indent="-1270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Strategija je da se iz neuređenog dijela uvijek bira najmanji (najveći) element. Time se postiže da je operacija umetanja O(1). </a:t>
            </a:r>
            <a:endParaRPr/>
          </a:p>
          <a:p>
            <a:pPr marL="9144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4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r>
              <a:rPr lang="sr-Latn-ME"/>
              <a:t>Sadržaj</a:t>
            </a:r>
            <a:endParaRPr/>
          </a:p>
        </p:txBody>
      </p:sp>
      <p:sp>
        <p:nvSpPr>
          <p:cNvPr id="107" name="Google Shape;107;p14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Uvod u složenost</a:t>
            </a:r>
            <a:endParaRPr/>
          </a:p>
          <a:p>
            <a:pPr marL="91440" lvl="0" indent="-1270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Osvrt na tipove i strukture podataka</a:t>
            </a:r>
            <a:endParaRPr/>
          </a:p>
          <a:p>
            <a:pPr marL="91440" lvl="0" indent="-1270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Algoritmi sortiranja</a:t>
            </a:r>
            <a:endParaRPr/>
          </a:p>
          <a:p>
            <a:pPr marL="9144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r>
              <a:rPr lang="sr-Latn-ME"/>
              <a:t>Metod selekcije</a:t>
            </a:r>
            <a:endParaRPr/>
          </a:p>
        </p:txBody>
      </p:sp>
      <p:sp>
        <p:nvSpPr>
          <p:cNvPr id="236" name="Google Shape;236;p32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605" t="-1666" r="-969"/>
            </a:stretch>
          </a:blipFill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 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3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r>
              <a:rPr lang="sr-Latn-ME"/>
              <a:t>Metod selekcije</a:t>
            </a:r>
            <a:endParaRPr/>
          </a:p>
        </p:txBody>
      </p:sp>
      <p:sp>
        <p:nvSpPr>
          <p:cNvPr id="242" name="Google Shape;242;p33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605" t="-1666" r="-726"/>
            </a:stretch>
          </a:blipFill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 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4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r>
              <a:rPr lang="sr-Latn-ME"/>
              <a:t>Heapsort</a:t>
            </a:r>
            <a:endParaRPr/>
          </a:p>
        </p:txBody>
      </p:sp>
      <p:sp>
        <p:nvSpPr>
          <p:cNvPr id="248" name="Google Shape;248;p34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Kompletno stablo – Stablo kod kog svaki čvor ima dva sina, osim listova koji su svi na istom nivou </a:t>
            </a:r>
            <a:endParaRPr/>
          </a:p>
          <a:p>
            <a:pPr marL="91440" lvl="0" indent="-1270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Heap – (skoro) kompletno binarno stablo sa specifičnim svojstvom uređenosti</a:t>
            </a:r>
            <a:endParaRPr/>
          </a:p>
          <a:p>
            <a:pPr marL="91440" lvl="0" indent="-1270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Kod ove strukture važi da je ključ oca uvijek veći ili jednak od ključeva njegovih sinova (maksimalni Heap). </a:t>
            </a:r>
            <a:endParaRPr/>
          </a:p>
          <a:p>
            <a:pPr marL="9144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5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r>
              <a:rPr lang="sr-Latn-ME"/>
              <a:t>Heapsort</a:t>
            </a:r>
            <a:endParaRPr/>
          </a:p>
        </p:txBody>
      </p:sp>
      <p:sp>
        <p:nvSpPr>
          <p:cNvPr id="254" name="Google Shape;254;p35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Heap pamtimo u obliku niza</a:t>
            </a:r>
            <a:endParaRPr/>
          </a:p>
          <a:p>
            <a:pPr marL="91440" lvl="0" indent="-1270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Ako je otac na mjestu i, onda su njegovi sinovi na pozicijama 2i, i 2i+1. </a:t>
            </a:r>
            <a:endParaRPr/>
          </a:p>
          <a:p>
            <a:pPr marL="91440" lvl="0" indent="-1270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Korijen stabla predstavlja najveći element u nizu </a:t>
            </a:r>
            <a:endParaRPr/>
          </a:p>
          <a:p>
            <a:pPr marL="9144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6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r>
              <a:rPr lang="sr-Latn-ME"/>
              <a:t>Heapsort</a:t>
            </a:r>
            <a:endParaRPr/>
          </a:p>
        </p:txBody>
      </p:sp>
      <p:sp>
        <p:nvSpPr>
          <p:cNvPr id="260" name="Google Shape;260;p36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Operacije umetanja i brisanja </a:t>
            </a:r>
            <a:endParaRPr/>
          </a:p>
          <a:p>
            <a:pPr marL="91440" lvl="0" indent="-1270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Brisanje – O(log n)</a:t>
            </a:r>
            <a:endParaRPr/>
          </a:p>
          <a:p>
            <a:pPr marL="91440" lvl="0" indent="-1270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Umetanje – O(log n)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7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r>
              <a:rPr lang="sr-Latn-ME"/>
              <a:t>Heapsort</a:t>
            </a:r>
            <a:endParaRPr/>
          </a:p>
        </p:txBody>
      </p:sp>
      <p:sp>
        <p:nvSpPr>
          <p:cNvPr id="266" name="Google Shape;266;p37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Algoritam se u suštini sastoji iz dvije faze </a:t>
            </a:r>
            <a:endParaRPr/>
          </a:p>
          <a:p>
            <a:pPr marL="384048" lvl="1" indent="-18288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</a:pPr>
            <a:r>
              <a:rPr lang="sr-Latn-ME"/>
              <a:t>Formiranje heap-a</a:t>
            </a:r>
            <a:endParaRPr/>
          </a:p>
          <a:p>
            <a:pPr marL="384048" lvl="1" indent="-18288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◦"/>
            </a:pPr>
            <a:r>
              <a:rPr lang="sr-Latn-ME"/>
              <a:t>Selekcija elemenata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8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ME"/>
              <a:t>Heapsort</a:t>
            </a:r>
            <a:endParaRPr/>
          </a:p>
        </p:txBody>
      </p:sp>
      <p:sp>
        <p:nvSpPr>
          <p:cNvPr id="272" name="Google Shape;272;p38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sr-Latn-ME"/>
              <a:t>Heap se generiše na mjestu ulaznog niza sukcesivnim ubacivanjem po jednog člana, počevši od a[1], pa nadalje.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sr-Latn-ME"/>
              <a:t>Nakon formiranja heap-a od n elemenata, može se početi sa fazom selekcije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sr-Latn-ME"/>
              <a:t>Pošto je prvi element najveći, njega stavljamo na posljednje mjesto u nizu, odnosno, mijenjamo mjesta prvom i posljednjem elementu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200"/>
              </a:spcAft>
              <a:buNone/>
            </a:pPr>
            <a:r>
              <a:rPr lang="sr-Latn-ME"/>
              <a:t>Nakon toga, popravljamo stanje i uređenost heap-a, i nastavljamo postupak 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9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ME"/>
              <a:t>Heapsort</a:t>
            </a:r>
            <a:endParaRPr/>
          </a:p>
        </p:txBody>
      </p:sp>
      <p:sp>
        <p:nvSpPr>
          <p:cNvPr id="278" name="Google Shape;278;p39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sr-Latn-ME"/>
              <a:t>Složenost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sr-Latn-ME"/>
              <a:t>	Dvije operacije, formiranje heap-a i selekcija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sr-Latn-ME"/>
              <a:t>	Za formiranje heap-a - O(n logn)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sr-Latn-ME"/>
              <a:t>	Za selekciju - O (n logn)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200"/>
              </a:spcAft>
              <a:buNone/>
            </a:pPr>
            <a:r>
              <a:rPr lang="sr-Latn-ME"/>
              <a:t>	Ukupno takođe O(n logn)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40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ME"/>
              <a:t>Quicksort</a:t>
            </a:r>
            <a:endParaRPr/>
          </a:p>
        </p:txBody>
      </p:sp>
      <p:sp>
        <p:nvSpPr>
          <p:cNvPr id="284" name="Google Shape;284;p40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sr-Latn-ME" dirty="0"/>
              <a:t>Neka je zadat niz A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sr-Latn-ME" dirty="0"/>
              <a:t>Iz niza A - bira se jedan element koji se označava kao pivot 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sr-Latn-ME" dirty="0"/>
              <a:t>Cilj je da se onda niz podijeli i preremeti na podnizove A</a:t>
            </a:r>
            <a:r>
              <a:rPr lang="sr-Latn-ME" baseline="-25000" dirty="0"/>
              <a:t>1</a:t>
            </a:r>
            <a:r>
              <a:rPr lang="sr-Latn-ME" dirty="0"/>
              <a:t>, A</a:t>
            </a:r>
            <a:r>
              <a:rPr lang="sr-Latn-ME" baseline="-25000" dirty="0"/>
              <a:t>2</a:t>
            </a:r>
            <a:r>
              <a:rPr lang="sr-Latn-ME" dirty="0"/>
              <a:t>, i </a:t>
            </a:r>
            <a:r>
              <a:rPr lang="sr-Latn-ME" dirty="0" smtClean="0"/>
              <a:t>A</a:t>
            </a:r>
            <a:r>
              <a:rPr lang="sr-Latn-ME" baseline="-25000" dirty="0" smtClean="0"/>
              <a:t>3</a:t>
            </a:r>
            <a:endParaRPr lang="en-US" baseline="-25000" dirty="0" smtClean="0"/>
          </a:p>
          <a:p>
            <a:pPr marL="0" indent="0">
              <a:buNone/>
            </a:pPr>
            <a:r>
              <a:rPr lang="sr-Latn-ME" dirty="0"/>
              <a:t>A</a:t>
            </a:r>
            <a:r>
              <a:rPr lang="sr-Latn-ME" baseline="-25000" dirty="0"/>
              <a:t>1</a:t>
            </a:r>
            <a:r>
              <a:rPr lang="sr-Latn-ME" dirty="0"/>
              <a:t>, A</a:t>
            </a:r>
            <a:r>
              <a:rPr lang="sr-Latn-ME" baseline="-25000" dirty="0"/>
              <a:t>2</a:t>
            </a:r>
            <a:r>
              <a:rPr lang="sr-Latn-ME" dirty="0" smtClean="0"/>
              <a:t>, A</a:t>
            </a:r>
            <a:r>
              <a:rPr lang="sr-Latn-ME" baseline="-25000" dirty="0" smtClean="0"/>
              <a:t>3</a:t>
            </a:r>
            <a:r>
              <a:rPr lang="en-US" baseline="-25000" dirty="0" smtClean="0"/>
              <a:t> </a:t>
            </a:r>
            <a:endParaRPr lang="sr-Latn-ME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1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ME"/>
              <a:t>Quicksort</a:t>
            </a:r>
            <a:endParaRPr/>
          </a:p>
        </p:txBody>
      </p:sp>
      <p:sp>
        <p:nvSpPr>
          <p:cNvPr id="290" name="Google Shape;290;p41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sr-Latn-ME"/>
              <a:t>quicksort(arr, low, high)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sr-Latn-ME"/>
              <a:t>pivot= partition(arr, low, high)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sr-Latn-ME"/>
              <a:t>quicksort(arr, low, pivot-1)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200"/>
              </a:spcAft>
              <a:buNone/>
            </a:pPr>
            <a:r>
              <a:rPr lang="sr-Latn-ME"/>
              <a:t>quicksort(arr, pivot+1, high)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5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endParaRPr/>
          </a:p>
        </p:txBody>
      </p:sp>
      <p:sp>
        <p:nvSpPr>
          <p:cNvPr id="113" name="Google Shape;113;p15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Problemi </a:t>
            </a:r>
            <a:endParaRPr/>
          </a:p>
          <a:p>
            <a:pPr marL="384048" lvl="1" indent="-18288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</a:pPr>
            <a:r>
              <a:rPr lang="sr-Latn-ME"/>
              <a:t>Odlučivi (ako postoji algoritam za njegovo rješavanje)</a:t>
            </a:r>
            <a:endParaRPr/>
          </a:p>
          <a:p>
            <a:pPr marL="384048" lvl="1" indent="-18288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◦"/>
            </a:pPr>
            <a:r>
              <a:rPr lang="sr-Latn-ME"/>
              <a:t>Neodlučivi</a:t>
            </a:r>
            <a:endParaRPr/>
          </a:p>
          <a:p>
            <a:pPr marL="9144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000"/>
              <a:buNone/>
            </a:pPr>
            <a:endParaRPr/>
          </a:p>
          <a:p>
            <a:pPr marL="91440" lvl="0" indent="-1270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U slučaju da je problem odlučiv, moguće je da postoji više različitih rješenja tog problema</a:t>
            </a:r>
            <a:endParaRPr/>
          </a:p>
          <a:p>
            <a:pPr marL="384048" lvl="1" indent="-18288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</a:pPr>
            <a:r>
              <a:rPr lang="sr-Latn-ME"/>
              <a:t>Vremenska i prostorna složenost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ME"/>
              <a:t>Quicksort</a:t>
            </a:r>
            <a:endParaRPr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sr-Latn-ME"/>
              <a:t>Particija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sr-Latn-ME"/>
              <a:t>	Dva indeksa sa različitih strana pivota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200"/>
              </a:spcAft>
              <a:buNone/>
            </a:pPr>
            <a:r>
              <a:rPr lang="sr-Latn-ME"/>
              <a:t>	Jedan raste, drugi opada, i u slučaju da su na pozicijama elemenata koji nisu u dobrom dijelu niza, zamijeni im mjesta 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3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ME"/>
              <a:t>Quicksort</a:t>
            </a:r>
            <a:endParaRPr/>
          </a:p>
        </p:txBody>
      </p:sp>
      <p:sp>
        <p:nvSpPr>
          <p:cNvPr id="302" name="Google Shape;302;p43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sr-Latn-ME" dirty="0"/>
              <a:t>Složenost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sr-Latn-ME" dirty="0"/>
              <a:t>	Zavisi od odabira pivota, u slučaju da svaki put sa pivotom podijelimo niz na jednake dužine - O(n logn)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200"/>
              </a:spcAft>
              <a:buNone/>
            </a:pPr>
            <a:r>
              <a:rPr lang="sr-Latn-ME" dirty="0"/>
              <a:t>	U najgorem slučaju, O(n</a:t>
            </a:r>
            <a:r>
              <a:rPr lang="sr-Latn-ME" baseline="30000" dirty="0"/>
              <a:t>2</a:t>
            </a:r>
            <a:r>
              <a:rPr lang="sr-Latn-ME" dirty="0"/>
              <a:t>)</a:t>
            </a:r>
            <a:endParaRPr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4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ME"/>
              <a:t>Mergesort</a:t>
            </a:r>
            <a:endParaRPr/>
          </a:p>
        </p:txBody>
      </p:sp>
      <p:sp>
        <p:nvSpPr>
          <p:cNvPr id="308" name="Google Shape;308;p44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sr-Latn-ME"/>
              <a:t>Primjer spoljašnjeg sortiranja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sr-Latn-ME"/>
              <a:t>Niz koji želimo sortirati se podijeli na dva dijela, i ta dva dijela se sortiraju nezavisno jedan od drugog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200"/>
              </a:spcAft>
              <a:buNone/>
            </a:pPr>
            <a:r>
              <a:rPr lang="sr-Latn-ME"/>
              <a:t>Nakon toga se oni spajaju, i operacija spajanja predstavlja operaciju gdje se troši vrijeme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45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ME"/>
              <a:t>Mergesort</a:t>
            </a:r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4" name="Google Shape;314;p45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1097280" y="1845734"/>
                <a:ext cx="10058400" cy="4023300"/>
              </a:xfrm>
              <a:prstGeom prst="rect">
                <a:avLst/>
              </a:prstGeom>
            </p:spPr>
            <p:txBody>
              <a:bodyPr spcFirstLastPara="1" wrap="square" lIns="0" tIns="45700" rIns="0" bIns="45700" anchor="t" anchorCtr="0">
                <a:noAutofit/>
              </a:bodyPr>
              <a:lstStyle/>
              <a:p>
                <a:pPr marL="0" lvl="0" indent="0" algn="l" rtl="0">
                  <a:spcBef>
                    <a:spcPts val="1200"/>
                  </a:spcBef>
                  <a:spcAft>
                    <a:spcPts val="0"/>
                  </a:spcAft>
                  <a:buNone/>
                </a:pPr>
                <a:r>
                  <a:rPr lang="sr-Latn-ME" dirty="0" smtClean="0"/>
                  <a:t>Spajanje ova dva niza se odvija tako što algoritam upoređuje zapise iz nizova, i manji od njih upisuje u izlazni niz</a:t>
                </a:r>
              </a:p>
              <a:p>
                <a:pPr marL="0" lvl="0" indent="0" algn="l" rtl="0">
                  <a:spcBef>
                    <a:spcPts val="1200"/>
                  </a:spcBef>
                  <a:spcAft>
                    <a:spcPts val="0"/>
                  </a:spcAft>
                  <a:buNone/>
                </a:pPr>
                <a:r>
                  <a:rPr lang="sr-Latn-ME" dirty="0"/>
                  <a:t>Složenost: </a:t>
                </a:r>
              </a:p>
              <a:p>
                <a:pPr marL="0" lvl="0" indent="0" algn="l" rtl="0">
                  <a:spcBef>
                    <a:spcPts val="1200"/>
                  </a:spcBef>
                  <a:spcAft>
                    <a:spcPts val="0"/>
                  </a:spcAft>
                  <a:buNone/>
                </a:pPr>
                <a:r>
                  <a:rPr lang="sr-Latn-ME" dirty="0"/>
                  <a:t>T(n) = 2 * T(n/2) + O(n)</a:t>
                </a:r>
              </a:p>
              <a:p>
                <a:pPr marL="0" lvl="0" indent="0" algn="l" rtl="0">
                  <a:spcBef>
                    <a:spcPts val="1200"/>
                  </a:spcBef>
                  <a:spcAft>
                    <a:spcPts val="0"/>
                  </a:spcAft>
                  <a:buNone/>
                </a:pPr>
                <a:r>
                  <a:rPr lang="sr-Latn-ME" dirty="0"/>
                  <a:t>a = 2, b = 2, alpha = 1</a:t>
                </a:r>
              </a:p>
              <a:p>
                <a:pPr marL="0" lvl="0" indent="0" algn="l" rtl="0">
                  <a:spcBef>
                    <a:spcPts val="1200"/>
                  </a:spcBef>
                  <a:spcAft>
                    <a:spcPts val="0"/>
                  </a:spcAft>
                  <a:buNone/>
                </a:pPr>
                <a:r>
                  <a:rPr lang="sr-Latn-ME" dirty="0" smtClean="0"/>
                  <a:t>Posto je </a:t>
                </a:r>
                <a14:m>
                  <m:oMath xmlns:m="http://schemas.openxmlformats.org/officeDocument/2006/math">
                    <m:r>
                      <a:rPr lang="sr-Latn-ME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sr-Latn-ME" i="1" dirty="0" smtClean="0">
                        <a:latin typeface="Cambria Math" panose="02040503050406030204" pitchFamily="18" charset="0"/>
                      </a:rPr>
                      <m:t> = </m:t>
                    </m:r>
                    <m:sSup>
                      <m:sSupPr>
                        <m:ctrlPr>
                          <a:rPr lang="ar-AE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AE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ar-AE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,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𝑑𝑜𝑏𝑖𝑗𝑎𝑚𝑜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𝑠𝑙𝑜</m:t>
                    </m:r>
                    <m:r>
                      <a:rPr lang="sr-Latn-ME" b="0" i="1" dirty="0" smtClean="0">
                        <a:latin typeface="Cambria Math" panose="02040503050406030204" pitchFamily="18" charset="0"/>
                      </a:rPr>
                      <m:t>ž</m:t>
                    </m:r>
                    <m:r>
                      <a:rPr lang="sr-Latn-ME" b="0" i="1" dirty="0" smtClean="0">
                        <a:latin typeface="Cambria Math" panose="02040503050406030204" pitchFamily="18" charset="0"/>
                      </a:rPr>
                      <m:t>𝑒𝑛𝑜𝑠𝑡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𝑙𝑜𝑔𝑛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dirty="0"/>
              </a:p>
            </p:txBody>
          </p:sp>
        </mc:Choice>
        <mc:Fallback>
          <p:sp>
            <p:nvSpPr>
              <p:cNvPr id="314" name="Google Shape;314;p45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97280" y="1845734"/>
                <a:ext cx="10058400" cy="4023300"/>
              </a:xfrm>
              <a:prstGeom prst="rect">
                <a:avLst/>
              </a:prstGeom>
              <a:blipFill rotWithShape="0">
                <a:blip r:embed="rId3"/>
                <a:stretch>
                  <a:fillRect l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6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ME"/>
              <a:t>Mergesort</a:t>
            </a:r>
            <a:endParaRPr/>
          </a:p>
        </p:txBody>
      </p:sp>
      <p:sp>
        <p:nvSpPr>
          <p:cNvPr id="320" name="Google Shape;320;p46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200"/>
              </a:spcAft>
              <a:buNone/>
            </a:pPr>
            <a:endParaRPr/>
          </a:p>
        </p:txBody>
      </p:sp>
      <p:pic>
        <p:nvPicPr>
          <p:cNvPr id="321" name="Google Shape;321;p46"/>
          <p:cNvPicPr preferRelativeResize="0"/>
          <p:nvPr/>
        </p:nvPicPr>
        <p:blipFill rotWithShape="1">
          <a:blip r:embed="rId3">
            <a:alphaModFix/>
          </a:blip>
          <a:srcRect l="22694" t="34158" r="29606" b="35182"/>
          <a:stretch/>
        </p:blipFill>
        <p:spPr>
          <a:xfrm>
            <a:off x="1958863" y="2646925"/>
            <a:ext cx="8335224" cy="287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endParaRPr/>
          </a:p>
        </p:txBody>
      </p:sp>
      <p:sp>
        <p:nvSpPr>
          <p:cNvPr id="119" name="Google Shape;119;p16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605" t="-1666"/>
            </a:stretch>
          </a:blipFill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 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7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endParaRPr/>
          </a:p>
        </p:txBody>
      </p:sp>
      <p:sp>
        <p:nvSpPr>
          <p:cNvPr id="125" name="Google Shape;125;p17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1514" t="-1967"/>
            </a:stretch>
          </a:blipFill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 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8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endParaRPr/>
          </a:p>
        </p:txBody>
      </p:sp>
      <p:sp>
        <p:nvSpPr>
          <p:cNvPr id="131" name="Google Shape;131;p18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1514" t="-1967"/>
            </a:stretch>
          </a:blipFill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 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9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endParaRPr/>
          </a:p>
        </p:txBody>
      </p:sp>
      <p:sp>
        <p:nvSpPr>
          <p:cNvPr id="137" name="Google Shape;137;p19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1514" t="-1967"/>
            </a:stretch>
          </a:blipFill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 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0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endParaRPr/>
          </a:p>
        </p:txBody>
      </p:sp>
      <p:sp>
        <p:nvSpPr>
          <p:cNvPr id="143" name="Google Shape;143;p20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1514" t="-1967"/>
            </a:stretch>
          </a:blipFill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 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Calibri"/>
              <a:buNone/>
            </a:pPr>
            <a:endParaRPr/>
          </a:p>
        </p:txBody>
      </p:sp>
      <p:sp>
        <p:nvSpPr>
          <p:cNvPr id="149" name="Google Shape;149;p21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9144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Tip podatka – određen skupom vrijednosti i operacija</a:t>
            </a:r>
            <a:endParaRPr/>
          </a:p>
          <a:p>
            <a:pPr marL="91440" lvl="0" indent="-1270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Apstraktni tip podatka – Matematički model sa skupom operacija koje korisnik na tom modelu definiše </a:t>
            </a:r>
            <a:endParaRPr/>
          </a:p>
          <a:p>
            <a:pPr marL="91440" lvl="0" indent="-1270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sr-Latn-ME"/>
              <a:t>Struktura podatka – Skup elemenata istog ili različitog tipa, organizovana (povezana) na različite načine </a:t>
            </a:r>
            <a:endParaRPr/>
          </a:p>
          <a:p>
            <a:pPr marL="384048" lvl="1" indent="-18288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</a:pPr>
            <a:r>
              <a:rPr lang="sr-Latn-ME"/>
              <a:t>Linearne strukture</a:t>
            </a:r>
            <a:endParaRPr/>
          </a:p>
          <a:p>
            <a:pPr marL="384048" lvl="1" indent="-18288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◦"/>
            </a:pPr>
            <a:r>
              <a:rPr lang="sr-Latn-ME"/>
              <a:t>Nelinearne strukture</a:t>
            </a:r>
            <a:endParaRPr/>
          </a:p>
          <a:p>
            <a:pPr marL="384048" lvl="1" indent="-18288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◦"/>
            </a:pPr>
            <a:r>
              <a:rPr lang="sr-Latn-ME"/>
              <a:t>Statičke strukture </a:t>
            </a:r>
            <a:endParaRPr/>
          </a:p>
          <a:p>
            <a:pPr marL="384048" lvl="1" indent="-18288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◦"/>
            </a:pPr>
            <a:r>
              <a:rPr lang="sr-Latn-ME"/>
              <a:t>Dinamičke strukture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643</Words>
  <Application>Microsoft Office PowerPoint</Application>
  <PresentationFormat>Widescreen</PresentationFormat>
  <Paragraphs>138</Paragraphs>
  <Slides>34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Calibri</vt:lpstr>
      <vt:lpstr>Cambria Math</vt:lpstr>
      <vt:lpstr>Courier New</vt:lpstr>
      <vt:lpstr>Retrospect</vt:lpstr>
      <vt:lpstr>Teorija Složenosti Algoritama - 01</vt:lpstr>
      <vt:lpstr>Sadržaj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„Zavadi pa vladaj“</vt:lpstr>
      <vt:lpstr>„Zavadi pa vladaj“</vt:lpstr>
      <vt:lpstr>PowerPoint Presentation</vt:lpstr>
      <vt:lpstr>Problem sortiranja</vt:lpstr>
      <vt:lpstr>Bubble sort</vt:lpstr>
      <vt:lpstr>Bubble sort</vt:lpstr>
      <vt:lpstr>Metod umetanja</vt:lpstr>
      <vt:lpstr>Metod umetanja</vt:lpstr>
      <vt:lpstr>Metod selekcije </vt:lpstr>
      <vt:lpstr>Metod selekcije</vt:lpstr>
      <vt:lpstr>Metod selekcije</vt:lpstr>
      <vt:lpstr>Heapsort</vt:lpstr>
      <vt:lpstr>Heapsort</vt:lpstr>
      <vt:lpstr>Heapsort</vt:lpstr>
      <vt:lpstr>Heapsort</vt:lpstr>
      <vt:lpstr>Heapsort</vt:lpstr>
      <vt:lpstr>Heapsort</vt:lpstr>
      <vt:lpstr>Quicksort</vt:lpstr>
      <vt:lpstr>Quicksort</vt:lpstr>
      <vt:lpstr>Quicksort</vt:lpstr>
      <vt:lpstr>Quicksort</vt:lpstr>
      <vt:lpstr>Mergesort</vt:lpstr>
      <vt:lpstr>Mergesort</vt:lpstr>
      <vt:lpstr>Mergesort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Teorija Složenosti Algoritama - 01</dc:title>
  <dc:creator>Korisnik</dc:creator>
  <cp:lastModifiedBy>Korisnik</cp:lastModifiedBy>
  <cp:revision>3</cp:revision>
  <dcterms:modified xsi:type="dcterms:W3CDTF">2020-11-20T11:43:02Z</dcterms:modified>
</cp:coreProperties>
</file>